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58" r:id="rId3"/>
    <p:sldId id="262" r:id="rId4"/>
    <p:sldId id="278" r:id="rId5"/>
    <p:sldId id="276" r:id="rId6"/>
    <p:sldId id="267" r:id="rId7"/>
    <p:sldId id="261" r:id="rId8"/>
    <p:sldId id="268" r:id="rId9"/>
    <p:sldId id="273" r:id="rId10"/>
    <p:sldId id="270" r:id="rId11"/>
    <p:sldId id="274" r:id="rId12"/>
    <p:sldId id="266" r:id="rId13"/>
    <p:sldId id="272" r:id="rId14"/>
    <p:sldId id="269" r:id="rId15"/>
    <p:sldId id="279" r:id="rId16"/>
    <p:sldId id="280" r:id="rId17"/>
    <p:sldId id="265" r:id="rId18"/>
    <p:sldId id="277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1D1FCC-FD8C-4367-AA89-3945DC0078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224EA-5354-4FC5-958D-E0E4F8B989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1A2E8-1CA8-4F18-990D-05D565C1F4E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A986969-00F2-4DAE-B7E9-4338061C77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9D3B6F8-EECB-4472-81E6-FFA6C9B2D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682A6-14B0-4FCB-91E8-5369E1CA85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1ABE0-8AF0-4265-B050-E8EA8E829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7B0D2-F7D7-4669-9986-D3AB366C77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9C39-7BC1-4273-8BFB-8F1B1FE7F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11900-79A1-4423-A0BB-4B6EC11B8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5A4B-C576-4F9C-AACB-6FCDA640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BFCF-9EC9-4A22-B3AC-822B58283EA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FE223-5712-4A55-A84E-41A78B45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9CCC0-40CE-4984-9BB4-602629F7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D6B-13AC-4519-A0D4-47D4C30EF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8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7A7D-3BEC-48E4-BB09-C2B56345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11710-0E32-4BBE-81EA-95A9A8D75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DA3B3-6544-48A8-B52B-C68EB264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BFCF-9EC9-4A22-B3AC-822B58283EA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A10A-EB4E-456C-B144-39E99312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30B52-AD39-482E-BC43-1DC8ED26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D6B-13AC-4519-A0D4-47D4C30EF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0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217DD-5B14-4CC7-B633-C3B41DEF2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CB8F3-CF8B-46D2-8305-1A562C771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6FE2C-D85B-46E4-A3F2-A0BD6EDF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BFCF-9EC9-4A22-B3AC-822B58283EA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5F8A0-891E-4911-8127-EAA875C0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8E424-58AA-49C5-A45E-13603553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D6B-13AC-4519-A0D4-47D4C30EF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2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4241-D96C-4FC7-AF86-28DD3965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51943-BA56-477D-8948-1ABF041DE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0E23B-B602-4575-AD87-60066722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BFCF-9EC9-4A22-B3AC-822B58283EA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BDD96-5BCC-4B0F-86A0-C1F511C3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604F-C3DA-49FD-AA8A-F37194AC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D6B-13AC-4519-A0D4-47D4C30EF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AF31-014A-4D01-A5A2-26C94F61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94DD3-F7E0-45AC-B81F-BE2F8EAC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23218-A0DB-4B1C-B5EB-1DC8B3AC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BFCF-9EC9-4A22-B3AC-822B58283EA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9ECEB-C35C-4CDB-8FDE-53E67B24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F4155-A77C-47EA-B1CD-AA128817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D6B-13AC-4519-A0D4-47D4C30EF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0DFC-8E2B-4097-B15C-2A69550F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1F992-8F8C-43E0-9A62-8B0A65D67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83748-C3C0-4366-94C0-92939BA4C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02EF5-ED97-4CDE-B554-D45491CE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BFCF-9EC9-4A22-B3AC-822B58283EA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5D1B7-C8DB-4A5A-9F0C-F67B6EAB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0C52F-4D72-4115-B876-27FD4EBA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D6B-13AC-4519-A0D4-47D4C30EF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5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05727-B200-45A9-B4D9-8C4ED0BF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2CDF-D16D-43D7-BBB3-FE9B67596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4965E-CC2A-4C02-8B5E-183AA145A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FD6A77-A40C-47BE-BC8E-F81656A9B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3B633-0A42-4A32-ABCE-ACF22FDC2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F3D6A-19D5-4101-87D1-E8D0400B7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BFCF-9EC9-4A22-B3AC-822B58283EA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FBD68B-CF2C-47DB-92E9-CD0C3F2D8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9EF9E-3B01-44FA-8296-C550EF1D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D6B-13AC-4519-A0D4-47D4C30EF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EA19-6A79-4F7E-A68D-FF4AB2A9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6CEBE-7F32-48B8-96E9-4086F8A3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BFCF-9EC9-4A22-B3AC-822B58283EA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4D060-425C-46DF-BDEA-650386FE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C23C6-239C-4225-B325-3D86DA5D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D6B-13AC-4519-A0D4-47D4C30EF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3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877C3-E791-4A32-9A11-541268E1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BFCF-9EC9-4A22-B3AC-822B58283EA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E7D339-EF7E-4623-B9F0-B7BBB1C2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6B308-2F34-444B-96D1-79C14C9C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D6B-13AC-4519-A0D4-47D4C30EF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3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7001-9F81-4F88-B7E0-FDF510A7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1CB08-B383-4310-9F4A-2F656B6A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B2BC4-A8D4-4D8A-9B92-C905F6FF3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A8FE4-374D-4919-AC21-B62706B80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BFCF-9EC9-4A22-B3AC-822B58283EA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74D12-DBED-409B-B813-C65801C2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B017A-2350-490B-BD52-BA83D038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D6B-13AC-4519-A0D4-47D4C30EF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4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87C92-C541-4ABA-B872-34A7095C8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C9776-8609-4684-B113-8539B76F3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75270-C451-4D21-B8D7-72B9B3AEF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B4C8D-FCF3-4657-82D6-0FCEA0A8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BFCF-9EC9-4A22-B3AC-822B58283EA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5F7B4-2510-4440-9A90-A96CB5D2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7630-D647-4B36-BE4D-787751BA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1D6B-13AC-4519-A0D4-47D4C30EF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91E75C-459C-4D7D-A7F1-CD542298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3FEE0-DF84-4856-B66D-BA268C7B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8ABC-B625-45C3-B9B4-414D08B6E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4BFCF-9EC9-4A22-B3AC-822B58283EAF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BBC4A-4FA1-4147-BFDF-FD5700FCF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88452-0AEF-4D46-94B8-F0C174348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11D6B-13AC-4519-A0D4-47D4C30EF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4">
            <a:extLst>
              <a:ext uri="{FF2B5EF4-FFF2-40B4-BE49-F238E27FC236}">
                <a16:creationId xmlns:a16="http://schemas.microsoft.com/office/drawing/2014/main" id="{AA3CC463-F933-4AC4-86E1-5AC14B0C31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6">
            <a:extLst>
              <a:ext uri="{FF2B5EF4-FFF2-40B4-BE49-F238E27FC236}">
                <a16:creationId xmlns:a16="http://schemas.microsoft.com/office/drawing/2014/main" id="{CE7E7877-F64E-4EEA-B778-138031EFF8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chemeClr val="bg1"/>
          </a:solidFill>
          <a:ln>
            <a:solidFill>
              <a:srgbClr val="F1B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DD6C4F3-70FD-4F13-919C-702EE48864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025D2DB-A12A-44DB-B00E-F4D622329E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chemeClr val="bg1"/>
          </a:solidFill>
          <a:ln>
            <a:solidFill>
              <a:srgbClr val="F1B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:\Users\Garrick\Desktop\synergy_logo_2011_wht_7x3in blk bkg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549" y="1119942"/>
            <a:ext cx="3854945" cy="15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64E683-BB63-4522-AFFF-F97296EA3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86" y="650497"/>
            <a:ext cx="5493039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8243CD-26AB-46E5-8B2F-E41934A2E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4539208"/>
            <a:ext cx="3854945" cy="88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6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8757DC-FE1C-4C39-8B26-D05CB38D6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85725"/>
            <a:ext cx="8096250" cy="6686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8E1C55-207E-4346-9ACA-6595A0D0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85725"/>
            <a:ext cx="15906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8E1C55-207E-4346-9ACA-6595A0D0A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" y="0"/>
            <a:ext cx="1590675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0E2027-1593-4F93-B022-83F40A7FC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355" y="0"/>
            <a:ext cx="8592333" cy="1861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00D3B9-C1A9-4BE4-B956-777F7B855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" y="1855204"/>
            <a:ext cx="12192000" cy="50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1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12192000" cy="5438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D42192-AA5C-4FF3-8120-6A9FCAB446E8}"/>
              </a:ext>
            </a:extLst>
          </p:cNvPr>
          <p:cNvSpPr txBox="1"/>
          <p:nvPr/>
        </p:nvSpPr>
        <p:spPr>
          <a:xfrm>
            <a:off x="-15243" y="1524000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Synergy uses the game video to create data reports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Individual and team reports tied to video playlists.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Open video and data platform.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Out of league subscriptions</a:t>
            </a:r>
          </a:p>
        </p:txBody>
      </p:sp>
      <p:pic>
        <p:nvPicPr>
          <p:cNvPr id="7" name="Picture 6" descr="C:\Users\Garrick\Desktop\synergy_logo_2011_wht_7x3in blk bkgrn.tif">
            <a:extLst>
              <a:ext uri="{FF2B5EF4-FFF2-40B4-BE49-F238E27FC236}">
                <a16:creationId xmlns:a16="http://schemas.microsoft.com/office/drawing/2014/main" id="{3885D7E2-8BEB-43DA-9034-1FB09811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90" y="63706"/>
            <a:ext cx="2935134" cy="11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577584-3A1F-45D5-902B-C3524733E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7FC3B7-4640-4B5A-93CB-B779C4449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01" y="0"/>
            <a:ext cx="1027939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2E9C5C-42AE-4AF6-92B4-497FC7B5C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5668327"/>
            <a:ext cx="781050" cy="581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C6555-4CAD-4D7B-AC62-C44C40DAC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6124574"/>
            <a:ext cx="1352550" cy="257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77E8DE-7A91-4CC9-BE60-11D75E497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037" y="5686901"/>
            <a:ext cx="27527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94FC9-D3A3-4114-8ECE-B0CDCDC70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93" y="0"/>
            <a:ext cx="1026801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CD8FA4-25D8-4402-8E79-F47B650C3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4" y="1764347"/>
            <a:ext cx="2657475" cy="53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3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D84CD8-EBBB-45F1-95F1-165C2A60A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98" y="0"/>
            <a:ext cx="1028320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1481E2-A47D-45F7-BE90-D7DEB7592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3" y="1735645"/>
            <a:ext cx="3199447" cy="511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258A68-DBF3-45B0-A28B-EC853A166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433" y="2121408"/>
            <a:ext cx="819150" cy="15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12192000" cy="5438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D42192-AA5C-4FF3-8120-6A9FCAB446E8}"/>
              </a:ext>
            </a:extLst>
          </p:cNvPr>
          <p:cNvSpPr txBox="1"/>
          <p:nvPr/>
        </p:nvSpPr>
        <p:spPr>
          <a:xfrm>
            <a:off x="-15243" y="152400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Synergy uses the game video to create data reports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Video association with every event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Multiple reports available to each game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Reports include, but are not limited to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Event Box Score Reports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Event Plotting Map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Goalie analysis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Linemates</a:t>
            </a:r>
            <a:r>
              <a:rPr lang="en-US" sz="3200" dirty="0">
                <a:solidFill>
                  <a:schemeClr val="bg1"/>
                </a:solidFill>
              </a:rPr>
              <a:t> analysis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Play by Play and more</a:t>
            </a:r>
          </a:p>
        </p:txBody>
      </p:sp>
      <p:pic>
        <p:nvPicPr>
          <p:cNvPr id="7" name="Picture 6" descr="C:\Users\Garrick\Desktop\synergy_logo_2011_wht_7x3in blk bkgrn.tif">
            <a:extLst>
              <a:ext uri="{FF2B5EF4-FFF2-40B4-BE49-F238E27FC236}">
                <a16:creationId xmlns:a16="http://schemas.microsoft.com/office/drawing/2014/main" id="{3FD50FDB-9509-41AC-8E24-01C0C1E6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90" y="63706"/>
            <a:ext cx="2935134" cy="11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E5F3DF-EA22-4298-BC30-90673542E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888689"/>
            <a:ext cx="11724930" cy="5959825"/>
          </a:xfrm>
          <a:prstGeom prst="rect">
            <a:avLst/>
          </a:prstGeom>
        </p:spPr>
      </p:pic>
      <p:pic>
        <p:nvPicPr>
          <p:cNvPr id="7" name="Picture 6" descr="A picture containing indoor, floor, table&#10;&#10;Description generated with high confidence">
            <a:extLst>
              <a:ext uri="{FF2B5EF4-FFF2-40B4-BE49-F238E27FC236}">
                <a16:creationId xmlns:a16="http://schemas.microsoft.com/office/drawing/2014/main" id="{FC9DE31D-72AE-45B9-9D26-F6FB556FC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79" y="1531230"/>
            <a:ext cx="8592005" cy="4878195"/>
          </a:xfrm>
          <a:prstGeom prst="rect">
            <a:avLst/>
          </a:prstGeom>
        </p:spPr>
      </p:pic>
      <p:pic>
        <p:nvPicPr>
          <p:cNvPr id="9" name="Picture 8" descr="C:\Users\Garrick\Desktop\synergy_logo_2011_wht_7x3in blk bkgrn.tif">
            <a:extLst>
              <a:ext uri="{FF2B5EF4-FFF2-40B4-BE49-F238E27FC236}">
                <a16:creationId xmlns:a16="http://schemas.microsoft.com/office/drawing/2014/main" id="{0B06ED46-26FD-4735-B036-765208066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90" y="63706"/>
            <a:ext cx="2935134" cy="11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12192000" cy="5438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916" y="1524000"/>
            <a:ext cx="11957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Synergy Hockey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A14DF5-C3EF-4517-A9F0-992C0C2E79BE}"/>
              </a:ext>
            </a:extLst>
          </p:cNvPr>
          <p:cNvSpPr txBox="1"/>
          <p:nvPr/>
        </p:nvSpPr>
        <p:spPr>
          <a:xfrm>
            <a:off x="117159" y="2293441"/>
            <a:ext cx="11957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Bob Teofilo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0E7E3-4F74-4956-A69E-1F1A47D93C27}"/>
              </a:ext>
            </a:extLst>
          </p:cNvPr>
          <p:cNvSpPr txBox="1"/>
          <p:nvPr/>
        </p:nvSpPr>
        <p:spPr>
          <a:xfrm>
            <a:off x="101915" y="2770494"/>
            <a:ext cx="11957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www.synergysportstech.com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B1F60-BB36-4E83-8832-5D6F4DBD4F0F}"/>
              </a:ext>
            </a:extLst>
          </p:cNvPr>
          <p:cNvSpPr txBox="1"/>
          <p:nvPr/>
        </p:nvSpPr>
        <p:spPr>
          <a:xfrm>
            <a:off x="117159" y="3247547"/>
            <a:ext cx="11957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bob@synergysportstech.com</a:t>
            </a:r>
          </a:p>
        </p:txBody>
      </p:sp>
      <p:pic>
        <p:nvPicPr>
          <p:cNvPr id="9" name="Picture 8" descr="C:\Users\Garrick\Desktop\synergy_logo_2011_wht_7x3in blk bkgrn.tif">
            <a:extLst>
              <a:ext uri="{FF2B5EF4-FFF2-40B4-BE49-F238E27FC236}">
                <a16:creationId xmlns:a16="http://schemas.microsoft.com/office/drawing/2014/main" id="{076CD980-6F81-4E8D-9A6F-F103A2F7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90" y="63706"/>
            <a:ext cx="2935134" cy="11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860"/>
            <a:ext cx="12192000" cy="3075140"/>
          </a:xfrm>
          <a:prstGeom prst="rect">
            <a:avLst/>
          </a:prstGeom>
        </p:spPr>
      </p:pic>
      <p:pic>
        <p:nvPicPr>
          <p:cNvPr id="12" name="Picture 11" descr="C:\Users\Garrick\Desktop\synergy_logo_2011_wht_7x3in blk bkgrn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0"/>
            <a:ext cx="9334500" cy="36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D5F732-0EFD-4B06-A0D3-1A346F17D6A3}"/>
              </a:ext>
            </a:extLst>
          </p:cNvPr>
          <p:cNvSpPr txBox="1"/>
          <p:nvPr/>
        </p:nvSpPr>
        <p:spPr>
          <a:xfrm>
            <a:off x="3123896" y="3782859"/>
            <a:ext cx="528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Bob Teofilo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B1E9C-001B-49B2-9881-FE526DAD381E}"/>
              </a:ext>
            </a:extLst>
          </p:cNvPr>
          <p:cNvSpPr txBox="1"/>
          <p:nvPr/>
        </p:nvSpPr>
        <p:spPr>
          <a:xfrm>
            <a:off x="508001" y="5028042"/>
            <a:ext cx="1095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“Video and analytics coming to European Professional hockey”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4ECCD-C498-44F0-84AD-87EFD7880AA6}"/>
              </a:ext>
            </a:extLst>
          </p:cNvPr>
          <p:cNvSpPr txBox="1"/>
          <p:nvPr/>
        </p:nvSpPr>
        <p:spPr>
          <a:xfrm>
            <a:off x="3123895" y="4270539"/>
            <a:ext cx="528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Products &amp; Services - Hockey</a:t>
            </a:r>
          </a:p>
        </p:txBody>
      </p:sp>
    </p:spTree>
    <p:extLst>
      <p:ext uri="{BB962C8B-B14F-4D97-AF65-F5344CB8AC3E}">
        <p14:creationId xmlns:p14="http://schemas.microsoft.com/office/powerpoint/2010/main" val="309345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5424"/>
            <a:ext cx="12182519" cy="5362575"/>
          </a:xfrm>
          <a:prstGeom prst="rect">
            <a:avLst/>
          </a:prstGeom>
        </p:spPr>
      </p:pic>
      <p:pic>
        <p:nvPicPr>
          <p:cNvPr id="6" name="Picture 5" descr="C:\Users\Garrick\Desktop\synergy_logo_2011_wht_7x3in blk bkgrn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90" y="63706"/>
            <a:ext cx="2935134" cy="11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495424"/>
            <a:ext cx="12182517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In the past, teams have relied on sports technology companies that address </a:t>
            </a:r>
            <a:r>
              <a:rPr lang="en-US" sz="3200" u="sng" dirty="0">
                <a:solidFill>
                  <a:schemeClr val="bg1"/>
                </a:solidFill>
              </a:rPr>
              <a:t>only one</a:t>
            </a:r>
            <a:r>
              <a:rPr lang="en-US" sz="3200" dirty="0">
                <a:solidFill>
                  <a:schemeClr val="bg1"/>
                </a:solidFill>
              </a:rPr>
              <a:t> of the following: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Play-by-Play data integration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Producing reports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Video sharing and warehousing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Single game video editing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Video and data distributing</a:t>
            </a:r>
          </a:p>
        </p:txBody>
      </p:sp>
    </p:spTree>
    <p:extLst>
      <p:ext uri="{BB962C8B-B14F-4D97-AF65-F5344CB8AC3E}">
        <p14:creationId xmlns:p14="http://schemas.microsoft.com/office/powerpoint/2010/main" val="196537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362"/>
            <a:ext cx="12192000" cy="5440638"/>
          </a:xfrm>
          <a:prstGeom prst="rect">
            <a:avLst/>
          </a:prstGeom>
        </p:spPr>
      </p:pic>
      <p:pic>
        <p:nvPicPr>
          <p:cNvPr id="5" name="Picture 4" descr="C:\Users\Garrick\Desktop\synergy_logo_2011_wht_7x3in blk bkgrn.tif">
            <a:extLst>
              <a:ext uri="{FF2B5EF4-FFF2-40B4-BE49-F238E27FC236}">
                <a16:creationId xmlns:a16="http://schemas.microsoft.com/office/drawing/2014/main" id="{78AA6021-1BCB-48EF-867A-4EAC9E208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109"/>
          <a:stretch/>
        </p:blipFill>
        <p:spPr bwMode="auto">
          <a:xfrm>
            <a:off x="4834629" y="3418903"/>
            <a:ext cx="2525691" cy="7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1C0D874-C844-4BF3-AFF7-64DDDC11EE9E}"/>
              </a:ext>
            </a:extLst>
          </p:cNvPr>
          <p:cNvSpPr/>
          <p:nvPr/>
        </p:nvSpPr>
        <p:spPr>
          <a:xfrm>
            <a:off x="3996427" y="1655124"/>
            <a:ext cx="4306909" cy="4306909"/>
          </a:xfrm>
          <a:prstGeom prst="ellipse">
            <a:avLst/>
          </a:prstGeom>
          <a:noFill/>
          <a:ln w="127000">
            <a:solidFill>
              <a:srgbClr val="578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D34181-E079-421A-9ACC-19410BA1DE31}"/>
              </a:ext>
            </a:extLst>
          </p:cNvPr>
          <p:cNvSpPr/>
          <p:nvPr/>
        </p:nvSpPr>
        <p:spPr>
          <a:xfrm>
            <a:off x="7052041" y="1915803"/>
            <a:ext cx="1901464" cy="173033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Advanced Reports, Analytics and Visuals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3AD1E7-48F6-4C23-9D90-D1DD54937EA0}"/>
              </a:ext>
            </a:extLst>
          </p:cNvPr>
          <p:cNvSpPr/>
          <p:nvPr/>
        </p:nvSpPr>
        <p:spPr>
          <a:xfrm>
            <a:off x="5139762" y="5127668"/>
            <a:ext cx="1901464" cy="173033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Automated Video Edits Streamed or Downloaded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0205A4-B50A-4F44-A346-918F5A6FF531}"/>
              </a:ext>
            </a:extLst>
          </p:cNvPr>
          <p:cNvSpPr/>
          <p:nvPr/>
        </p:nvSpPr>
        <p:spPr>
          <a:xfrm>
            <a:off x="5183333" y="851404"/>
            <a:ext cx="1901464" cy="173033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Rich New Coaching Level Data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A58A7F-87EB-418D-8589-4B35B7D41330}"/>
              </a:ext>
            </a:extLst>
          </p:cNvPr>
          <p:cNvSpPr/>
          <p:nvPr/>
        </p:nvSpPr>
        <p:spPr>
          <a:xfrm>
            <a:off x="3138024" y="4057097"/>
            <a:ext cx="1901464" cy="173033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Cloud Enabled Editor Leverages Synergy Breakdowns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C8EE94-08F5-437F-8BE2-DA4051C7449C}"/>
              </a:ext>
            </a:extLst>
          </p:cNvPr>
          <p:cNvSpPr/>
          <p:nvPr/>
        </p:nvSpPr>
        <p:spPr>
          <a:xfrm>
            <a:off x="7084797" y="4005020"/>
            <a:ext cx="1901464" cy="173033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Game Video Cut to Granular Components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0A7F85-EB9A-477C-852B-03E40D3AE555}"/>
              </a:ext>
            </a:extLst>
          </p:cNvPr>
          <p:cNvSpPr/>
          <p:nvPr/>
        </p:nvSpPr>
        <p:spPr>
          <a:xfrm>
            <a:off x="3149247" y="1955214"/>
            <a:ext cx="1901464" cy="173033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Mobile Apps to Send, Receive and Collaborate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B8C9D-F2CC-4874-9FE1-495654B6A08C}"/>
              </a:ext>
            </a:extLst>
          </p:cNvPr>
          <p:cNvSpPr/>
          <p:nvPr/>
        </p:nvSpPr>
        <p:spPr>
          <a:xfrm>
            <a:off x="643233" y="462145"/>
            <a:ext cx="26090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64233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823"/>
            <a:ext cx="12192000" cy="54406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423823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On-demand professional sports analytics linked to supporting video.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Unified data set the works across all players of all leagues.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End-to-end solution that addresses all aspects of game preparation. </a:t>
            </a:r>
          </a:p>
        </p:txBody>
      </p:sp>
      <p:pic>
        <p:nvPicPr>
          <p:cNvPr id="8" name="Picture 7" descr="C:\Users\Garrick\Desktop\synergy_logo_2011_wht_7x3in blk bkgrn.tif">
            <a:extLst>
              <a:ext uri="{FF2B5EF4-FFF2-40B4-BE49-F238E27FC236}">
                <a16:creationId xmlns:a16="http://schemas.microsoft.com/office/drawing/2014/main" id="{28F64505-2649-421B-8037-FA1BC7FDA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90" y="63706"/>
            <a:ext cx="2935134" cy="11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0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3823"/>
            <a:ext cx="12192001" cy="5426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F52CC5-5548-4FCC-BEDE-FC2742DB211B}"/>
              </a:ext>
            </a:extLst>
          </p:cNvPr>
          <p:cNvSpPr txBox="1"/>
          <p:nvPr/>
        </p:nvSpPr>
        <p:spPr>
          <a:xfrm>
            <a:off x="0" y="1423823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Synergy has been providing services in professional sports for 13 years.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Synergy currently works with every NBA team, NCAA basketball, </a:t>
            </a:r>
            <a:r>
              <a:rPr lang="en-US" sz="3200" dirty="0" err="1">
                <a:solidFill>
                  <a:schemeClr val="bg1"/>
                </a:solidFill>
              </a:rPr>
              <a:t>EuroLeague</a:t>
            </a:r>
            <a:r>
              <a:rPr lang="en-US" sz="3200" dirty="0">
                <a:solidFill>
                  <a:schemeClr val="bg1"/>
                </a:solidFill>
              </a:rPr>
              <a:t>, FIBA National teams, and many more Elite basketball teams around the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Synergy services are used on six (6) continents and over 100 countries.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Synergy is also used by MLB and NCAA baseball teams.</a:t>
            </a:r>
          </a:p>
        </p:txBody>
      </p:sp>
      <p:pic>
        <p:nvPicPr>
          <p:cNvPr id="9" name="Picture 8" descr="C:\Users\Garrick\Desktop\synergy_logo_2011_wht_7x3in blk bkgrn.tif">
            <a:extLst>
              <a:ext uri="{FF2B5EF4-FFF2-40B4-BE49-F238E27FC236}">
                <a16:creationId xmlns:a16="http://schemas.microsoft.com/office/drawing/2014/main" id="{A17D0C36-6F2A-4C49-9FBF-DE7A1319B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90" y="63706"/>
            <a:ext cx="2935134" cy="11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7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3823"/>
            <a:ext cx="12192001" cy="5426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5243" y="1435406"/>
            <a:ext cx="1219199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“I love the Synergy product – I show it off to everyone I meet and I use it for hours every day.”</a:t>
            </a:r>
          </a:p>
          <a:p>
            <a:pPr algn="ctr">
              <a:spcBef>
                <a:spcPts val="600"/>
              </a:spcBef>
            </a:pPr>
            <a:r>
              <a:rPr lang="en-US" sz="3200" dirty="0">
                <a:solidFill>
                  <a:schemeClr val="bg1"/>
                </a:solidFill>
              </a:rPr>
              <a:t>-Lawrence Frank, Los Angeles Clippers Executive Vice President of Basketball Operations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“We’ve used Synergy for several years now.  It’s a fantastic product that’s become a key part of our scouting process, and it’s improving every year.”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-Danny Ainge, Boston Celtics President of Basketball Operations</a:t>
            </a:r>
          </a:p>
        </p:txBody>
      </p:sp>
      <p:pic>
        <p:nvPicPr>
          <p:cNvPr id="7" name="Picture 6" descr="C:\Users\Garrick\Desktop\synergy_logo_2011_wht_7x3in blk bkgrn.tif">
            <a:extLst>
              <a:ext uri="{FF2B5EF4-FFF2-40B4-BE49-F238E27FC236}">
                <a16:creationId xmlns:a16="http://schemas.microsoft.com/office/drawing/2014/main" id="{B6E3532D-58B2-40C0-B7E7-2DA11E943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90" y="63706"/>
            <a:ext cx="2935134" cy="11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2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3823"/>
            <a:ext cx="12192001" cy="5426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F52CC5-5548-4FCC-BEDE-FC2742DB211B}"/>
              </a:ext>
            </a:extLst>
          </p:cNvPr>
          <p:cNvSpPr txBox="1"/>
          <p:nvPr/>
        </p:nvSpPr>
        <p:spPr>
          <a:xfrm>
            <a:off x="-2" y="1423823"/>
            <a:ext cx="121920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Bob Teofilo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Worked in professional sports for over 10 years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Worked in the Hockey Operations department for eight (8) years of a National Hockey League team.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Worked directly with European hockey teams for six (6)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Innovative work in Hockey Analytics</a:t>
            </a:r>
          </a:p>
        </p:txBody>
      </p:sp>
      <p:pic>
        <p:nvPicPr>
          <p:cNvPr id="8" name="Picture 7" descr="C:\Users\Garrick\Desktop\synergy_logo_2011_wht_7x3in blk bkgrn.tif">
            <a:extLst>
              <a:ext uri="{FF2B5EF4-FFF2-40B4-BE49-F238E27FC236}">
                <a16:creationId xmlns:a16="http://schemas.microsoft.com/office/drawing/2014/main" id="{8FCB3A32-24C3-4A51-84E1-92142E614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90" y="63706"/>
            <a:ext cx="2935134" cy="11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74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3823"/>
            <a:ext cx="12192001" cy="5426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B1C50A-513F-4F88-AF39-049FE8BE60CF}"/>
              </a:ext>
            </a:extLst>
          </p:cNvPr>
          <p:cNvSpPr txBox="1"/>
          <p:nvPr/>
        </p:nvSpPr>
        <p:spPr>
          <a:xfrm>
            <a:off x="1" y="1423823"/>
            <a:ext cx="12192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World Wide Hockey Video and Analytics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North America Professional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NHL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Event Summary, Game Summary, Play-by-Play, Faceoff Summary, TOI, Shot Report, &amp; Roster Report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AHL/ECHL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Gamesheet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North American Junior and College leagues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OHL/WHL/QMJHL/NCAA/USHL/Tier II Hockey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Game Summary &amp; Play-by-Play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European Professional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KHL, SHL, SM-</a:t>
            </a:r>
            <a:r>
              <a:rPr lang="en-US" sz="2400" dirty="0" err="1">
                <a:solidFill>
                  <a:schemeClr val="bg1"/>
                </a:solidFill>
              </a:rPr>
              <a:t>liiga</a:t>
            </a:r>
            <a:r>
              <a:rPr lang="en-US" sz="2400" dirty="0">
                <a:solidFill>
                  <a:schemeClr val="bg1"/>
                </a:solidFill>
              </a:rPr>
              <a:t>, top European Leagues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Game Summary, Play-by-Play, &amp; Lineups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C:\Users\Garrick\Desktop\synergy_logo_2011_wht_7x3in blk bkgrn.tif">
            <a:extLst>
              <a:ext uri="{FF2B5EF4-FFF2-40B4-BE49-F238E27FC236}">
                <a16:creationId xmlns:a16="http://schemas.microsoft.com/office/drawing/2014/main" id="{7F4CA31C-8BDE-48ED-A098-2BD38A243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90" y="63706"/>
            <a:ext cx="2935134" cy="11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5024</TotalTime>
  <Words>469</Words>
  <Application>Microsoft Office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Teofilo</dc:creator>
  <cp:lastModifiedBy>Bob Teofilo</cp:lastModifiedBy>
  <cp:revision>40</cp:revision>
  <dcterms:created xsi:type="dcterms:W3CDTF">2017-10-10T16:40:33Z</dcterms:created>
  <dcterms:modified xsi:type="dcterms:W3CDTF">2017-11-06T09:44:57Z</dcterms:modified>
</cp:coreProperties>
</file>